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9" r:id="rId4"/>
    <p:sldId id="260" r:id="rId5"/>
    <p:sldId id="261" r:id="rId6"/>
    <p:sldId id="270" r:id="rId7"/>
    <p:sldId id="271" r:id="rId8"/>
    <p:sldId id="262" r:id="rId9"/>
    <p:sldId id="263" r:id="rId10"/>
    <p:sldId id="272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3" autoAdjust="0"/>
    <p:restoredTop sz="91027" autoAdjust="0"/>
  </p:normalViewPr>
  <p:slideViewPr>
    <p:cSldViewPr snapToGrid="0">
      <p:cViewPr varScale="1">
        <p:scale>
          <a:sx n="81" d="100"/>
          <a:sy n="81" d="100"/>
        </p:scale>
        <p:origin x="62" y="2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5A85E-DEE7-469A-A0B3-427EA54DAE1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D8926-2939-40B9-A285-E423EAB00C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D8926-2939-40B9-A285-E423EAB00C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9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D8926-2939-40B9-A285-E423EAB00C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3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D8926-2939-40B9-A285-E423EAB00C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6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D8926-2939-40B9-A285-E423EAB00C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19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D8926-2939-40B9-A285-E423EAB00C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3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28121DA-C9A8-4299-B53C-8786A63FB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7751"/>
            <a:ext cx="12192000" cy="812869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AD9C807-ECD9-4409-8E6F-D796DB3250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AA6F74-2C52-4AF7-996C-822C85A67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80" y="3824576"/>
            <a:ext cx="9962322" cy="826937"/>
          </a:xfrm>
        </p:spPr>
        <p:txBody>
          <a:bodyPr anchor="b">
            <a:normAutofit/>
          </a:bodyPr>
          <a:lstStyle>
            <a:lvl1pPr algn="ctr">
              <a:defRPr sz="5400" b="1" i="1">
                <a:solidFill>
                  <a:schemeClr val="bg1"/>
                </a:solidFill>
                <a:latin typeface="Myriad Pro "/>
              </a:defRPr>
            </a:lvl1pPr>
          </a:lstStyle>
          <a:p>
            <a:r>
              <a:rPr lang="en-US" dirty="0"/>
              <a:t>Click to edit Master title style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7D0E6-DD0D-4CC4-94C6-A59D6ECC2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79" y="4810536"/>
            <a:ext cx="9962321" cy="40551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Myriad Pro" panose="020B07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4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53BBD-6323-47D7-B3D7-9E8D0ABF0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7652"/>
          </a:xfrm>
        </p:spPr>
        <p:txBody>
          <a:bodyPr/>
          <a:lstStyle>
            <a:lvl1pPr>
              <a:defRPr>
                <a:latin typeface="Myriad Pro" panose="020B0703030403020204" pitchFamily="34" charset="0"/>
              </a:defRPr>
            </a:lvl1pPr>
            <a:lvl2pPr>
              <a:defRPr>
                <a:latin typeface="Myriad Pro" panose="020B0703030403020204" pitchFamily="34" charset="0"/>
              </a:defRPr>
            </a:lvl2pPr>
            <a:lvl3pPr>
              <a:defRPr>
                <a:latin typeface="Myriad Pro" panose="020B0703030403020204" pitchFamily="34" charset="0"/>
              </a:defRPr>
            </a:lvl3pPr>
            <a:lvl4pPr>
              <a:defRPr>
                <a:latin typeface="Myriad Pro" panose="020B0703030403020204" pitchFamily="34" charset="0"/>
              </a:defRPr>
            </a:lvl4pPr>
            <a:lvl5pPr>
              <a:defRPr>
                <a:latin typeface="Myriad Pro" panose="020B0703030403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05D93-DC2F-4B41-9F04-10165D2F6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703030403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0ECBDFA-8494-41A3-8244-BFB91885F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0"/>
            <a:ext cx="12191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7ECF55-FD9A-4B99-A159-D030C597A81F}"/>
              </a:ext>
            </a:extLst>
          </p:cNvPr>
          <p:cNvSpPr txBox="1"/>
          <p:nvPr userDrawn="1"/>
        </p:nvSpPr>
        <p:spPr>
          <a:xfrm>
            <a:off x="0" y="649327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Myriad Pro" panose="020B0703030403020204" pitchFamily="34" charset="0"/>
              </a:rPr>
              <a:t>Slide </a:t>
            </a:r>
            <a:fld id="{E96E6991-86EC-49FE-A2C4-2BF1C88E5ACA}" type="slidenum">
              <a:rPr lang="en-US" sz="1400" smtClean="0">
                <a:solidFill>
                  <a:schemeClr val="tx1"/>
                </a:solidFill>
                <a:latin typeface="Myriad Pro" panose="020B0703030403020204" pitchFamily="34" charset="0"/>
              </a:rPr>
              <a:t>‹nr.›</a:t>
            </a:fld>
            <a:endParaRPr lang="en-US" sz="1400" dirty="0">
              <a:solidFill>
                <a:schemeClr val="tx1"/>
              </a:solidFill>
              <a:latin typeface="Myriad Pro" panose="020B07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2222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A977-1F70-4BE0-ADAB-D5C869A1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151FF8F-E9BE-42B2-9047-5431907B3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524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1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5BF527-FD14-4C3F-AD69-EE672B0E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DA9F7-8C38-403B-8867-72C2F88D6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955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1809-4057-4846-8CC3-F40459CD9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78" y="4484453"/>
            <a:ext cx="9962322" cy="826937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a modular </a:t>
            </a:r>
            <a:br>
              <a:rPr lang="en-US" dirty="0"/>
            </a:br>
            <a:r>
              <a:rPr lang="en-US" dirty="0"/>
              <a:t>autonomous race car</a:t>
            </a:r>
          </a:p>
        </p:txBody>
      </p:sp>
    </p:spTree>
    <p:extLst>
      <p:ext uri="{BB962C8B-B14F-4D97-AF65-F5344CB8AC3E}">
        <p14:creationId xmlns:p14="http://schemas.microsoft.com/office/powerpoint/2010/main" val="61407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4E953C9-A21C-4829-992E-790FDE9BF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3A26275-54A0-44B9-A82F-7E463E42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B1E8FF-CCA3-4B4B-9799-CFBD73A34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8852" y="0"/>
            <a:ext cx="1504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5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399D549-B385-4312-8519-B7125BE6B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E51DAB8-266C-41FE-A8ED-05142243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415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8B5FD80-660F-4510-88B3-A5470E4A6BD9}"/>
              </a:ext>
            </a:extLst>
          </p:cNvPr>
          <p:cNvSpPr/>
          <p:nvPr/>
        </p:nvSpPr>
        <p:spPr>
          <a:xfrm>
            <a:off x="9042400" y="5415280"/>
            <a:ext cx="1574800" cy="144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7E8A6-E81E-499D-9F56-CAB94848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2B42E-3C0D-480C-B72E-81186FFAE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FSG Rules 2021 &amp; 2022</a:t>
            </a:r>
          </a:p>
          <a:p>
            <a:r>
              <a:rPr lang="en-US" dirty="0"/>
              <a:t>Season 2017/2018</a:t>
            </a:r>
          </a:p>
          <a:p>
            <a:r>
              <a:rPr lang="en-US" dirty="0"/>
              <a:t>URE14 Concept</a:t>
            </a:r>
          </a:p>
          <a:p>
            <a:r>
              <a:rPr lang="en-US" dirty="0"/>
              <a:t>Challenges</a:t>
            </a:r>
          </a:p>
          <a:p>
            <a:r>
              <a:rPr lang="en-US" dirty="0"/>
              <a:t>Current Status</a:t>
            </a:r>
          </a:p>
        </p:txBody>
      </p:sp>
    </p:spTree>
    <p:extLst>
      <p:ext uri="{BB962C8B-B14F-4D97-AF65-F5344CB8AC3E}">
        <p14:creationId xmlns:p14="http://schemas.microsoft.com/office/powerpoint/2010/main" val="213103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C96B4A2-32AC-4343-A313-72C252F1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Merging FSD with FSE/FSC</a:t>
            </a:r>
          </a:p>
          <a:p>
            <a:r>
              <a:rPr lang="en-US" dirty="0"/>
              <a:t>Driverless Acceleration event</a:t>
            </a:r>
          </a:p>
          <a:p>
            <a:r>
              <a:rPr lang="en-US" dirty="0"/>
              <a:t>Driverless </a:t>
            </a:r>
            <a:r>
              <a:rPr lang="en-US" dirty="0" err="1"/>
              <a:t>Skidpad</a:t>
            </a:r>
            <a:r>
              <a:rPr lang="en-US" dirty="0"/>
              <a:t> event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8F21AA4-B0D9-428C-A535-837D27B6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FSG Rules 2021 &amp; 2022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9C7FB8C-D4BF-4506-B5BB-CC8509E31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873" y="1558846"/>
            <a:ext cx="6259238" cy="36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2B70179-9F34-4B55-BF2C-E857B1235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2" r="6071"/>
          <a:stretch/>
        </p:blipFill>
        <p:spPr>
          <a:xfrm>
            <a:off x="7215761" y="1830628"/>
            <a:ext cx="4520919" cy="333668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B258CF5-F9B9-4C96-AEF8-B10ADF72BE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7" r="13850"/>
          <a:stretch/>
        </p:blipFill>
        <p:spPr>
          <a:xfrm>
            <a:off x="2604305" y="1690688"/>
            <a:ext cx="4611456" cy="3549325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EA5A063-3D9D-402E-A838-C19CF8D61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URE13</a:t>
            </a:r>
          </a:p>
          <a:p>
            <a:r>
              <a:rPr lang="en-US" dirty="0"/>
              <a:t>URE11d</a:t>
            </a:r>
          </a:p>
          <a:p>
            <a:r>
              <a:rPr lang="en-US" dirty="0"/>
              <a:t>T</a:t>
            </a:r>
            <a:r>
              <a:rPr lang="nl-NL" dirty="0"/>
              <a:t>eam focus</a:t>
            </a:r>
          </a:p>
          <a:p>
            <a:r>
              <a:rPr lang="en-US" dirty="0"/>
              <a:t>Priorities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61D78F-CE37-4C08-8ECE-24810FE9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 2017/2018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015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>
            <a:extLst>
              <a:ext uri="{FF2B5EF4-FFF2-40B4-BE49-F238E27FC236}">
                <a16:creationId xmlns:a16="http://schemas.microsoft.com/office/drawing/2014/main" id="{4CB1731D-B811-4824-88EB-839FA8DCB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80" b="20182"/>
          <a:stretch/>
        </p:blipFill>
        <p:spPr>
          <a:xfrm>
            <a:off x="4582610" y="2743383"/>
            <a:ext cx="7072132" cy="2500132"/>
          </a:xfrm>
          <a:prstGeom prst="rect">
            <a:avLst/>
          </a:prstGeom>
        </p:spPr>
      </p:pic>
      <p:pic>
        <p:nvPicPr>
          <p:cNvPr id="4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A37C283-98C9-40B1-9F54-2899FC4C9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610" y="225858"/>
            <a:ext cx="7072132" cy="4917895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F6205C9-A28F-4CB1-B607-15FAE40D8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 class</a:t>
            </a:r>
          </a:p>
          <a:p>
            <a:r>
              <a:rPr lang="en-US" dirty="0"/>
              <a:t>Driverless class</a:t>
            </a:r>
          </a:p>
          <a:p>
            <a:r>
              <a:rPr lang="en-US" dirty="0"/>
              <a:t>One team, one car</a:t>
            </a:r>
            <a:endParaRPr lang="nl-NL" dirty="0"/>
          </a:p>
          <a:p>
            <a:r>
              <a:rPr lang="en-US" dirty="0"/>
              <a:t>Modular</a:t>
            </a:r>
          </a:p>
          <a:p>
            <a:r>
              <a:rPr lang="en-US" dirty="0"/>
              <a:t>U</a:t>
            </a:r>
            <a:r>
              <a:rPr lang="nl-NL" dirty="0"/>
              <a:t>nique</a:t>
            </a:r>
            <a:endParaRPr lang="en-US" dirty="0"/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F29E8F44-9264-4848-822B-972E7FCB3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610" y="225859"/>
            <a:ext cx="7072132" cy="491789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24DD653-89FC-4EE8-A9CB-DA64A14B4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URE14 Concept</a:t>
            </a:r>
            <a:endParaRPr lang="nl-NL" dirty="0"/>
          </a:p>
        </p:txBody>
      </p:sp>
      <p:pic>
        <p:nvPicPr>
          <p:cNvPr id="6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0906AEC-6B42-4278-8547-56F85D9C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649" b="18106"/>
          <a:stretch/>
        </p:blipFill>
        <p:spPr>
          <a:xfrm>
            <a:off x="4582610" y="-70490"/>
            <a:ext cx="7072132" cy="29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0004 0.2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0004 -0.16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0E43831-AE4B-408E-AF14-2BA494A69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300" dirty="0"/>
              <a:t>IBEO Lux LiDAR</a:t>
            </a:r>
          </a:p>
          <a:p>
            <a:r>
              <a:rPr lang="en-US" sz="2300" dirty="0"/>
              <a:t>Mono Cameras</a:t>
            </a:r>
          </a:p>
          <a:p>
            <a:r>
              <a:rPr lang="en-US" sz="2300" dirty="0"/>
              <a:t>Nvidia Drive PX2</a:t>
            </a:r>
          </a:p>
          <a:p>
            <a:r>
              <a:rPr lang="en-US" sz="2300" dirty="0"/>
              <a:t>Steering Actuator</a:t>
            </a:r>
          </a:p>
          <a:p>
            <a:r>
              <a:rPr lang="en-US" sz="2300" dirty="0"/>
              <a:t>Brake Actuator</a:t>
            </a:r>
          </a:p>
          <a:p>
            <a:r>
              <a:rPr lang="en-US" sz="2300" dirty="0"/>
              <a:t>RES Receiver</a:t>
            </a:r>
          </a:p>
          <a:p>
            <a:r>
              <a:rPr lang="en-US" sz="2300" dirty="0"/>
              <a:t>Front Wing</a:t>
            </a:r>
          </a:p>
          <a:p>
            <a:r>
              <a:rPr lang="en-US" sz="2300" dirty="0"/>
              <a:t>Rear Wing</a:t>
            </a:r>
          </a:p>
          <a:p>
            <a:r>
              <a:rPr lang="en-US" sz="2300" dirty="0"/>
              <a:t>Wiring Harness</a:t>
            </a:r>
          </a:p>
          <a:p>
            <a:r>
              <a:rPr lang="en-US" sz="2300" dirty="0"/>
              <a:t>Undertray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8CDF97-03E3-41EA-A0DC-ABAFF08C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URE14 Concept</a:t>
            </a:r>
            <a:endParaRPr lang="nl-NL" dirty="0"/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DB90C19D-FE7C-4553-BE47-AEECDE916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2" t="29755" r="9509" b="19408"/>
          <a:stretch/>
        </p:blipFill>
        <p:spPr>
          <a:xfrm>
            <a:off x="6590966" y="1514723"/>
            <a:ext cx="4559763" cy="1872010"/>
          </a:xfrm>
          <a:prstGeom prst="rect">
            <a:avLst/>
          </a:prstGeom>
        </p:spPr>
      </p:pic>
      <p:pic>
        <p:nvPicPr>
          <p:cNvPr id="4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D463CA1-6F88-4F92-8DFE-32DA908DAE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49" b="18106"/>
          <a:stretch/>
        </p:blipFill>
        <p:spPr>
          <a:xfrm>
            <a:off x="6370324" y="3172208"/>
            <a:ext cx="5269736" cy="2171069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BC3514F-77A2-446F-B0AF-78D328B171A4}"/>
              </a:ext>
            </a:extLst>
          </p:cNvPr>
          <p:cNvCxnSpPr/>
          <p:nvPr/>
        </p:nvCxnSpPr>
        <p:spPr>
          <a:xfrm>
            <a:off x="294640" y="3789680"/>
            <a:ext cx="36982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8A3AD23-EF0C-4E06-9E00-62073999C4EC}"/>
              </a:ext>
            </a:extLst>
          </p:cNvPr>
          <p:cNvCxnSpPr/>
          <p:nvPr/>
        </p:nvCxnSpPr>
        <p:spPr>
          <a:xfrm flipV="1">
            <a:off x="3992880" y="3576320"/>
            <a:ext cx="304800" cy="2133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9C45759-8CCB-4FF4-9E6B-3CC9FB6EEEB7}"/>
              </a:ext>
            </a:extLst>
          </p:cNvPr>
          <p:cNvCxnSpPr/>
          <p:nvPr/>
        </p:nvCxnSpPr>
        <p:spPr>
          <a:xfrm>
            <a:off x="294640" y="4459798"/>
            <a:ext cx="36982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B749625-B58A-4F22-9CB7-C83B5B6D558E}"/>
              </a:ext>
            </a:extLst>
          </p:cNvPr>
          <p:cNvCxnSpPr/>
          <p:nvPr/>
        </p:nvCxnSpPr>
        <p:spPr>
          <a:xfrm flipV="1">
            <a:off x="3992880" y="4246438"/>
            <a:ext cx="304800" cy="2133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DBA0DF2F-9229-40BC-893E-7ECDF82E4E3A}"/>
              </a:ext>
            </a:extLst>
          </p:cNvPr>
          <p:cNvCxnSpPr/>
          <p:nvPr/>
        </p:nvCxnSpPr>
        <p:spPr>
          <a:xfrm>
            <a:off x="294640" y="5158525"/>
            <a:ext cx="36982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637A829E-2AD1-488D-8B25-B9EC1121214E}"/>
              </a:ext>
            </a:extLst>
          </p:cNvPr>
          <p:cNvCxnSpPr/>
          <p:nvPr/>
        </p:nvCxnSpPr>
        <p:spPr>
          <a:xfrm flipV="1">
            <a:off x="3992880" y="4945165"/>
            <a:ext cx="304800" cy="2133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76FFEEDF-E0D6-4AC3-B954-FB7677CA5845}"/>
              </a:ext>
            </a:extLst>
          </p:cNvPr>
          <p:cNvSpPr txBox="1"/>
          <p:nvPr/>
        </p:nvSpPr>
        <p:spPr>
          <a:xfrm>
            <a:off x="4028442" y="3275674"/>
            <a:ext cx="8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DV</a:t>
            </a:r>
            <a:endParaRPr lang="nl-NL" dirty="0">
              <a:latin typeface="Myriad Pro" panose="020B050303040302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14BD8CE-96CE-4E57-A7D4-947C04FAB21D}"/>
              </a:ext>
            </a:extLst>
          </p:cNvPr>
          <p:cNvSpPr txBox="1"/>
          <p:nvPr/>
        </p:nvSpPr>
        <p:spPr>
          <a:xfrm>
            <a:off x="4028442" y="3945706"/>
            <a:ext cx="8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EV</a:t>
            </a:r>
            <a:endParaRPr lang="nl-NL" dirty="0">
              <a:latin typeface="Myriad Pro" panose="020B0503030403020204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42D23CE-E635-4006-A99A-2B90B01428B6}"/>
              </a:ext>
            </a:extLst>
          </p:cNvPr>
          <p:cNvSpPr txBox="1"/>
          <p:nvPr/>
        </p:nvSpPr>
        <p:spPr>
          <a:xfrm>
            <a:off x="4028444" y="4648645"/>
            <a:ext cx="115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DV+EV</a:t>
            </a:r>
            <a:endParaRPr lang="nl-NL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A picture containing toy, LEGO, sky, truck&#10;&#10;Description generated with very high confidence">
            <a:extLst>
              <a:ext uri="{FF2B5EF4-FFF2-40B4-BE49-F238E27FC236}">
                <a16:creationId xmlns:a16="http://schemas.microsoft.com/office/drawing/2014/main" id="{5AFD9F3E-BA9B-428C-8FB0-47EF0A201C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51" b="87427" l="14729" r="94518">
                        <a14:foregroundMark x1="39894" y1="72385" x2="39894" y2="72385"/>
                        <a14:foregroundMark x1="54491" y1="80494" x2="54491" y2="80494"/>
                        <a14:foregroundMark x1="59643" y1="70858" x2="59643" y2="70858"/>
                        <a14:foregroundMark x1="62682" y1="75793" x2="62682" y2="75793"/>
                        <a14:foregroundMark x1="90555" y1="68390" x2="90555" y2="68390"/>
                        <a14:foregroundMark x1="50819" y1="42178" x2="52246" y2="43361"/>
                        <a14:foregroundMark x1="28241" y1="23469" x2="33465" y2="27798"/>
                        <a14:foregroundMark x1="11691" y1="9753" x2="17505" y2="14571"/>
                        <a14:foregroundMark x1="55176" y1="47709" x2="63408" y2="59929"/>
                        <a14:foregroundMark x1="54341" y1="46469" x2="55176" y2="47709"/>
                        <a14:foregroundMark x1="63408" y1="59929" x2="89498" y2="78933"/>
                        <a14:foregroundMark x1="17900" y1="73208" x2="17900" y2="73208"/>
                        <a14:foregroundMark x1="18164" y1="78731" x2="18164" y2="78731"/>
                        <a14:foregroundMark x1="14927" y1="78731" x2="14927" y2="78731"/>
                        <a14:foregroundMark x1="74306" y1="21739" x2="74306" y2="21739"/>
                        <a14:foregroundMark x1="69947" y1="11868" x2="69947" y2="11868"/>
                        <a14:foregroundMark x1="57266" y1="86604" x2="48018" y2="88367"/>
                        <a14:foregroundMark x1="48018" y1="88367" x2="22853" y2="79436"/>
                        <a14:foregroundMark x1="22853" y1="79436" x2="19551" y2="74501"/>
                        <a14:foregroundMark x1="19551" y1="74501" x2="24769" y2="72855"/>
                        <a14:foregroundMark x1="24769" y1="72855" x2="44122" y2="78496"/>
                        <a14:foregroundMark x1="44122" y1="78496" x2="57530" y2="86722"/>
                        <a14:foregroundMark x1="57530" y1="86722" x2="58520" y2="87074"/>
                        <a14:foregroundMark x1="86328" y1="80024" x2="86328" y2="80024"/>
                        <a14:foregroundMark x1="91347" y1="78261" x2="87252" y2="80376"/>
                        <a14:foregroundMark x1="87252" y1="80376" x2="83686" y2="78848"/>
                        <a14:foregroundMark x1="88771" y1="79671" x2="90687" y2="79318"/>
                        <a14:foregroundMark x1="65918" y1="85076" x2="61889" y2="87427"/>
                        <a14:foregroundMark x1="61889" y1="87427" x2="58917" y2="86839"/>
                        <a14:foregroundMark x1="41612" y1="80376" x2="45773" y2="79083"/>
                        <a14:foregroundMark x1="45773" y1="79083" x2="41612" y2="75558"/>
                        <a14:foregroundMark x1="41612" y1="75558" x2="42668" y2="77791"/>
                        <a14:backgroundMark x1="50528" y1="44888" x2="50528" y2="44888"/>
                        <a14:backgroundMark x1="52510" y1="45241" x2="52510" y2="45241"/>
                        <a14:backgroundMark x1="53699" y1="46063" x2="53699" y2="46063"/>
                        <a14:backgroundMark x1="51915" y1="46298" x2="51915" y2="46298"/>
                        <a14:backgroundMark x1="54888" y1="47709" x2="54888" y2="47709"/>
                        <a14:backgroundMark x1="54888" y1="47709" x2="54888" y2="47709"/>
                        <a14:backgroundMark x1="54888" y1="47709" x2="54888" y2="47709"/>
                        <a14:backgroundMark x1="52642" y1="44183" x2="52642" y2="44183"/>
                        <a14:backgroundMark x1="47490" y1="38543" x2="49868" y2="44066"/>
                        <a14:backgroundMark x1="49868" y1="44066" x2="50727" y2="44301"/>
                        <a14:backgroundMark x1="54227" y1="44066" x2="52246" y2="45241"/>
                        <a14:backgroundMark x1="47490" y1="40306" x2="43989" y2="35253"/>
                        <a14:backgroundMark x1="43989" y1="35253" x2="39432" y2="35253"/>
                        <a14:backgroundMark x1="39432" y1="35253" x2="45310" y2="35488"/>
                        <a14:backgroundMark x1="45310" y1="35488" x2="24042" y2="25029"/>
                        <a14:backgroundMark x1="24042" y1="25029" x2="17371" y2="16451"/>
                        <a14:backgroundMark x1="17371" y1="16451" x2="29987" y2="21857"/>
                        <a14:backgroundMark x1="29987" y1="21857" x2="45839" y2="34313"/>
                        <a14:backgroundMark x1="45839" y1="34313" x2="46565" y2="40658"/>
                        <a14:backgroundMark x1="15852" y1="13043" x2="15588" y2="13749"/>
                        <a14:backgroundMark x1="17239" y1="13043" x2="16579" y2="13396"/>
                        <a14:backgroundMark x1="17437" y1="14571" x2="17437" y2="14571"/>
                        <a14:backgroundMark x1="17437" y1="14571" x2="17437" y2="14571"/>
                        <a14:backgroundMark x1="17437" y1="14571" x2="17635" y2="14689"/>
                        <a14:backgroundMark x1="18362" y1="15394" x2="18362" y2="15394"/>
                        <a14:backgroundMark x1="18362" y1="15511" x2="18362" y2="15511"/>
                        <a14:backgroundMark x1="17635" y1="15511" x2="17635" y2="15511"/>
                        <a14:backgroundMark x1="17635" y1="15511" x2="18164" y2="15159"/>
                        <a14:backgroundMark x1="18164" y1="15159" x2="17900" y2="15159"/>
                        <a14:backgroundMark x1="17305" y1="15159" x2="17305" y2="15159"/>
                        <a14:backgroundMark x1="18230" y1="15394" x2="18230" y2="15394"/>
                        <a14:backgroundMark x1="93989" y1="82844" x2="92734" y2="83901"/>
                        <a14:backgroundMark x1="94518" y1="85899" x2="94518" y2="85899"/>
                        <a14:backgroundMark x1="93725" y1="86134" x2="93725" y2="86134"/>
                        <a14:backgroundMark x1="93725" y1="86134" x2="93725" y2="86134"/>
                        <a14:backgroundMark x1="94386" y1="86486" x2="94386" y2="86486"/>
                        <a14:backgroundMark x1="94386" y1="86604" x2="94386" y2="86604"/>
                        <a14:backgroundMark x1="94386" y1="86604" x2="94386" y2="86604"/>
                        <a14:backgroundMark x1="93989" y1="86016" x2="93989" y2="86016"/>
                        <a14:backgroundMark x1="93989" y1="86016" x2="93989" y2="86016"/>
                        <a14:backgroundMark x1="93989" y1="86016" x2="93989" y2="86016"/>
                        <a14:backgroundMark x1="94055" y1="86016" x2="94188" y2="86016"/>
                        <a14:backgroundMark x1="94055" y1="86134" x2="93725" y2="86604"/>
                        <a14:backgroundMark x1="92801" y1="82374" x2="91413" y2="8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33" t="9933" r="4917" b="11787"/>
          <a:stretch/>
        </p:blipFill>
        <p:spPr>
          <a:xfrm>
            <a:off x="528320" y="329185"/>
            <a:ext cx="10149840" cy="5364480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1B098E6-3024-4F71-B28D-B1D3346EF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Picture 19" descr="A picture containing truck, sky, car, outdoor&#10;&#10;Description generated with very high confidence">
            <a:extLst>
              <a:ext uri="{FF2B5EF4-FFF2-40B4-BE49-F238E27FC236}">
                <a16:creationId xmlns:a16="http://schemas.microsoft.com/office/drawing/2014/main" id="{E8D821E1-6B85-4506-B74C-1BA7899868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154" b="88367" l="23910" r="94386">
                        <a14:foregroundMark x1="93725" y1="17861" x2="24835" y2="17391"/>
                        <a14:foregroundMark x1="24835" y1="17391" x2="21466" y2="49236"/>
                        <a14:foregroundMark x1="21466" y1="49236" x2="24042" y2="91304"/>
                        <a14:foregroundMark x1="24042" y1="91304" x2="27477" y2="95652"/>
                        <a14:foregroundMark x1="27477" y1="95652" x2="33487" y2="95652"/>
                        <a14:foregroundMark x1="33487" y1="95652" x2="47820" y2="90717"/>
                        <a14:foregroundMark x1="47820" y1="90717" x2="52048" y2="90834"/>
                        <a14:foregroundMark x1="52048" y1="90834" x2="57199" y2="97297"/>
                        <a14:foregroundMark x1="57199" y1="97297" x2="85637" y2="93053"/>
                        <a14:foregroundMark x1="96429" y1="80136" x2="95905" y2="36780"/>
                        <a14:foregroundMark x1="95905" y1="36780" x2="94386" y2="24677"/>
                        <a14:foregroundMark x1="94386" y1="24677" x2="92602" y2="19271"/>
                        <a14:foregroundMark x1="90026" y1="56757" x2="90026" y2="57579"/>
                        <a14:foregroundMark x1="88573" y1="70388" x2="91480" y2="54642"/>
                        <a14:foregroundMark x1="91480" y1="54642" x2="87847" y2="45006"/>
                        <a14:foregroundMark x1="87847" y1="45006" x2="86526" y2="44301"/>
                        <a14:foregroundMark x1="86328" y1="75793" x2="86988" y2="74618"/>
                        <a14:foregroundMark x1="72919" y1="83549" x2="65390" y2="81316"/>
                        <a14:foregroundMark x1="56473" y1="80494" x2="55945" y2="79906"/>
                        <a14:foregroundMark x1="55945" y1="79906" x2="53435" y2="78261"/>
                        <a14:foregroundMark x1="48151" y1="74266" x2="38771" y2="74031"/>
                        <a14:foregroundMark x1="38771" y1="74031" x2="38771" y2="74031"/>
                        <a14:foregroundMark x1="29987" y1="72503" x2="27015" y2="70858"/>
                        <a14:foregroundMark x1="24769" y1="69565" x2="26948" y2="69095"/>
                        <a14:foregroundMark x1="29590" y1="69095" x2="29987" y2="69095"/>
                        <a14:foregroundMark x1="31176" y1="61457" x2="30053" y2="61105"/>
                        <a14:foregroundMark x1="29855" y1="62397" x2="29855" y2="62397"/>
                        <a14:foregroundMark x1="35007" y1="47474" x2="36592" y2="39013"/>
                        <a14:foregroundMark x1="36592" y1="39013" x2="36592" y2="39013"/>
                        <a14:foregroundMark x1="39102" y1="35723" x2="39102" y2="35723"/>
                        <a14:foregroundMark x1="33157" y1="69448" x2="36988" y2="70153"/>
                        <a14:foregroundMark x1="67239" y1="69565" x2="69485" y2="69565"/>
                        <a14:foregroundMark x1="68362" y1="69800" x2="65918" y2="71915"/>
                        <a14:foregroundMark x1="60634" y1="71093" x2="59908" y2="66863"/>
                        <a14:foregroundMark x1="59908" y1="68390" x2="59908" y2="71210"/>
                        <a14:foregroundMark x1="59908" y1="74031" x2="59445" y2="77321"/>
                        <a14:foregroundMark x1="60502" y1="79671" x2="61757" y2="79671"/>
                        <a14:foregroundMark x1="63606" y1="78261" x2="63408" y2="74736"/>
                        <a14:foregroundMark x1="86262" y1="48531" x2="86262" y2="48531"/>
                        <a14:foregroundMark x1="86196" y1="48649" x2="78996" y2="42538"/>
                        <a14:foregroundMark x1="78996" y1="42538" x2="78996" y2="42538"/>
                        <a14:foregroundMark x1="60304" y1="32315" x2="57662" y2="30317"/>
                        <a14:foregroundMark x1="58190" y1="26322" x2="61030" y2="25969"/>
                        <a14:foregroundMark x1="64267" y1="25969" x2="65059" y2="25852"/>
                        <a14:foregroundMark x1="66645" y1="25382" x2="69089" y2="26910"/>
                        <a14:foregroundMark x1="59908" y1="32550" x2="58322" y2="33137"/>
                        <a14:foregroundMark x1="57662" y1="33373" x2="56803" y2="33725"/>
                        <a14:foregroundMark x1="55614" y1="35488" x2="54491" y2="38073"/>
                        <a14:foregroundMark x1="55416" y1="39365" x2="56671" y2="41128"/>
                        <a14:foregroundMark x1="57596" y1="43948" x2="58719" y2="45123"/>
                        <a14:foregroundMark x1="60436" y1="45241" x2="61427" y2="43008"/>
                        <a14:foregroundMark x1="63937" y1="29730" x2="63937" y2="29730"/>
                        <a14:foregroundMark x1="64333" y1="29730" x2="66975" y2="30905"/>
                        <a14:foregroundMark x1="67569" y1="32315" x2="66116" y2="35723"/>
                        <a14:foregroundMark x1="60766" y1="45828" x2="60436" y2="46533"/>
                        <a14:foregroundMark x1="56473" y1="46886" x2="52444" y2="53584"/>
                        <a14:foregroundMark x1="52444" y1="53584" x2="52444" y2="53584"/>
                        <a14:foregroundMark x1="42801" y1="52174" x2="42140" y2="51351"/>
                        <a14:foregroundMark x1="40357" y1="49354" x2="39168" y2="45946"/>
                        <a14:foregroundMark x1="39168" y1="45711" x2="40687" y2="42891"/>
                        <a14:foregroundMark x1="40687" y1="42891" x2="39894" y2="43596"/>
                        <a14:foregroundMark x1="35931" y1="49119" x2="34346" y2="53702"/>
                        <a14:foregroundMark x1="34346" y1="53114" x2="50330" y2="39130"/>
                        <a14:foregroundMark x1="50330" y1="39130" x2="55680" y2="42421"/>
                        <a14:foregroundMark x1="33091" y1="52996" x2="29062" y2="52409"/>
                        <a14:foregroundMark x1="29062" y1="52409" x2="25627" y2="59342"/>
                        <a14:foregroundMark x1="25627" y1="59342" x2="24042" y2="67685"/>
                        <a14:foregroundMark x1="24042" y1="67685" x2="23976" y2="71915"/>
                        <a14:foregroundMark x1="56407" y1="81316" x2="59049" y2="86722"/>
                        <a14:foregroundMark x1="59049" y1="86722" x2="63540" y2="88367"/>
                        <a14:foregroundMark x1="63540" y1="88367" x2="66579" y2="82021"/>
                        <a14:foregroundMark x1="66579" y1="82021" x2="66579" y2="79201"/>
                        <a14:foregroundMark x1="56077" y1="80846" x2="58983" y2="86134"/>
                        <a14:foregroundMark x1="57926" y1="83079" x2="57662" y2="83314"/>
                        <a14:foregroundMark x1="56737" y1="83549" x2="56341" y2="83549"/>
                        <a14:foregroundMark x1="55812" y1="83549" x2="55812" y2="83549"/>
                        <a14:foregroundMark x1="57860" y1="87662" x2="58917" y2="88132"/>
                        <a14:backgroundMark x1="88309" y1="82139" x2="96830" y2="82256"/>
                        <a14:backgroundMark x1="96830" y1="82256" x2="98018" y2="91069"/>
                        <a14:backgroundMark x1="98018" y1="91069" x2="94254" y2="93772"/>
                        <a14:backgroundMark x1="94254" y1="93772" x2="85601" y2="92949"/>
                        <a14:backgroundMark x1="85601" y1="92949" x2="88243" y2="82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3" t="20459" r="5833" b="10868"/>
          <a:stretch/>
        </p:blipFill>
        <p:spPr>
          <a:xfrm>
            <a:off x="2072640" y="1055024"/>
            <a:ext cx="8514080" cy="47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2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AC00CF6-94B0-4CE8-8F30-203E809FE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Packaging</a:t>
            </a:r>
          </a:p>
          <a:p>
            <a:r>
              <a:rPr lang="en-US" dirty="0"/>
              <a:t>Wiring harness</a:t>
            </a:r>
          </a:p>
          <a:p>
            <a:r>
              <a:rPr lang="en-US" dirty="0"/>
              <a:t>Power supply</a:t>
            </a:r>
          </a:p>
          <a:p>
            <a:r>
              <a:rPr lang="en-US" dirty="0"/>
              <a:t>Weight</a:t>
            </a:r>
          </a:p>
          <a:p>
            <a:r>
              <a:rPr lang="en-US" dirty="0"/>
              <a:t>Scrutineering</a:t>
            </a:r>
          </a:p>
          <a:p>
            <a:r>
              <a:rPr lang="en-US" dirty="0"/>
              <a:t>Simultaneous Development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F7CB75-33EF-4A10-ADB2-8D658331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  <a:endParaRPr lang="nl-NL" dirty="0"/>
          </a:p>
        </p:txBody>
      </p:sp>
      <p:pic>
        <p:nvPicPr>
          <p:cNvPr id="4" name="Picture 35">
            <a:extLst>
              <a:ext uri="{FF2B5EF4-FFF2-40B4-BE49-F238E27FC236}">
                <a16:creationId xmlns:a16="http://schemas.microsoft.com/office/drawing/2014/main" id="{057D9002-72CD-41DC-92C3-721A50A4E4B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1" t="23636" r="16600" b="7598"/>
          <a:stretch/>
        </p:blipFill>
        <p:spPr bwMode="auto">
          <a:xfrm>
            <a:off x="5447819" y="1027906"/>
            <a:ext cx="4807352" cy="3899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909B038-4200-48E9-BBCF-F283F1D29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12" y="1531220"/>
            <a:ext cx="11533175" cy="326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4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2B06170-05F1-45C2-AB70-3FB1F9AAA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Autonomous URE11d</a:t>
            </a:r>
          </a:p>
          <a:p>
            <a:r>
              <a:rPr lang="en-US" dirty="0"/>
              <a:t>URE14 in production</a:t>
            </a:r>
          </a:p>
          <a:p>
            <a:r>
              <a:rPr lang="en-US" dirty="0"/>
              <a:t>Dual purpose autonomous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1050" dirty="0"/>
              <a:t> </a:t>
            </a:r>
            <a:r>
              <a:rPr lang="en-US" dirty="0"/>
              <a:t>brake system in production</a:t>
            </a:r>
          </a:p>
          <a:p>
            <a:r>
              <a:rPr lang="en-US" dirty="0"/>
              <a:t>Software integration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B89842-FC75-4943-A152-E6278ABA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E9E67D8-5CC4-412B-BA7E-03F097943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17" y="464270"/>
            <a:ext cx="3335321" cy="59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6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owerpoint.potx" id="{48DC7642-A727-4A03-8A4F-6A52AB003ED5}" vid="{A86722FC-F639-42CE-9117-611F9ECD65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</Template>
  <TotalTime>1367</TotalTime>
  <Words>118</Words>
  <Application>Microsoft Office PowerPoint</Application>
  <PresentationFormat>Breedbeeld</PresentationFormat>
  <Paragraphs>55</Paragraphs>
  <Slides>12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Myriad Pro </vt:lpstr>
      <vt:lpstr>Kantoorthema</vt:lpstr>
      <vt:lpstr>Building a modular  autonomous race car</vt:lpstr>
      <vt:lpstr>Contents</vt:lpstr>
      <vt:lpstr>FSG Rules 2021 &amp; 2022</vt:lpstr>
      <vt:lpstr>Season 2017/2018</vt:lpstr>
      <vt:lpstr>URE14 Concept</vt:lpstr>
      <vt:lpstr>URE14 Concept</vt:lpstr>
      <vt:lpstr>PowerPoint-presentatie</vt:lpstr>
      <vt:lpstr>Challenges</vt:lpstr>
      <vt:lpstr>Current Status</vt:lpstr>
      <vt:lpstr>PowerPoint-presentatie</vt:lpstr>
      <vt:lpstr>Thank you!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Nijenkamp, R.C.J.</dc:creator>
  <cp:lastModifiedBy>Nijenkamp, R.C.J.</cp:lastModifiedBy>
  <cp:revision>47</cp:revision>
  <dcterms:created xsi:type="dcterms:W3CDTF">2019-02-08T13:11:22Z</dcterms:created>
  <dcterms:modified xsi:type="dcterms:W3CDTF">2019-02-25T11:07:23Z</dcterms:modified>
</cp:coreProperties>
</file>