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1060C25-7DDE-48EE-AE3B-3DFE79D50882}">
          <p14:sldIdLst>
            <p14:sldId id="256"/>
            <p14:sldId id="257"/>
            <p14:sldId id="258"/>
            <p14:sldId id="260"/>
            <p14:sldId id="270"/>
            <p14:sldId id="261"/>
            <p14:sldId id="262"/>
            <p14:sldId id="263"/>
            <p14:sldId id="264"/>
            <p14:sldId id="265"/>
            <p14:sldId id="266"/>
            <p14:sldId id="267"/>
            <p14:sldId id="269"/>
            <p14:sldId id="268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Zehnder" initials="EZ" lastIdx="1" clrIdx="0">
    <p:extLst>
      <p:ext uri="{19B8F6BF-5375-455C-9EA6-DF929625EA0E}">
        <p15:presenceInfo xmlns:p15="http://schemas.microsoft.com/office/powerpoint/2012/main" userId="f5a8537e8ff709d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0E1"/>
    <a:srgbClr val="FA6E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80449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EEA20-D10E-4348-A632-34FE16EE0F67}" type="datetimeFigureOut">
              <a:rPr lang="de-DE" smtClean="0"/>
              <a:t>08.03.2019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42950-EF5F-4B22-9B73-320FDDFEA8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843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7FA29C70-ED61-412D-B164-6B8A9088F6C4}"/>
              </a:ext>
            </a:extLst>
          </p:cNvPr>
          <p:cNvSpPr/>
          <p:nvPr userDrawn="1"/>
        </p:nvSpPr>
        <p:spPr>
          <a:xfrm>
            <a:off x="1524000" y="1122363"/>
            <a:ext cx="9144000" cy="4135438"/>
          </a:xfrm>
          <a:prstGeom prst="rect">
            <a:avLst/>
          </a:prstGeom>
          <a:solidFill>
            <a:srgbClr val="DBE0E1">
              <a:alpha val="50000"/>
            </a:srgbClr>
          </a:solidFill>
          <a:ln>
            <a:solidFill>
              <a:srgbClr val="DBE0E1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6D0663-5673-4D22-ADA7-1A9B69355F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bg1"/>
                </a:solidFill>
                <a:latin typeface="Lato Black" panose="020F0A02020204030203" pitchFamily="34" charset="0"/>
              </a:defRPr>
            </a:lvl1pPr>
          </a:lstStyle>
          <a:p>
            <a:r>
              <a:rPr lang="de-DE" dirty="0"/>
              <a:t>PRÄSENTATIONSTITEL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83EFFF3-21BE-4B5E-82C0-AD7755C343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Lato Light" panose="020F03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</a:t>
            </a:r>
          </a:p>
        </p:txBody>
      </p:sp>
    </p:spTree>
    <p:extLst>
      <p:ext uri="{BB962C8B-B14F-4D97-AF65-F5344CB8AC3E}">
        <p14:creationId xmlns:p14="http://schemas.microsoft.com/office/powerpoint/2010/main" val="326333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3C809-79ED-4419-9DA6-98C7859F4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7201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CCD79603-8E85-414C-9641-E0051413C4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9535"/>
            <a:ext cx="10515600" cy="1341809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E1B1AF7-5BC2-45A3-99CC-8FB455D3D249}"/>
              </a:ext>
            </a:extLst>
          </p:cNvPr>
          <p:cNvSpPr/>
          <p:nvPr userDrawn="1"/>
        </p:nvSpPr>
        <p:spPr>
          <a:xfrm>
            <a:off x="838200" y="1825624"/>
            <a:ext cx="10515600" cy="4351337"/>
          </a:xfrm>
          <a:prstGeom prst="rect">
            <a:avLst/>
          </a:prstGeom>
          <a:solidFill>
            <a:srgbClr val="DBE0E1">
              <a:alpha val="80000"/>
            </a:srgbClr>
          </a:solidFill>
          <a:ln>
            <a:solidFill>
              <a:srgbClr val="DBE0E1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363AFB-5248-48BD-ACCC-735E6CA55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AEA9D9-399F-4719-B4FC-51DFE4A48E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FA6E00"/>
                </a:solidFill>
                <a:latin typeface="Lato Black" panose="020F0A02020204030203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EA71471-3E3C-45D3-B5BA-DEA5AEC76845}"/>
              </a:ext>
            </a:extLst>
          </p:cNvPr>
          <p:cNvSpPr txBox="1">
            <a:spLocks/>
          </p:cNvSpPr>
          <p:nvPr userDrawn="1"/>
        </p:nvSpPr>
        <p:spPr>
          <a:xfrm>
            <a:off x="305585" y="635634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2000" kern="1200">
                <a:solidFill>
                  <a:srgbClr val="FF6600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BEED5A-8C28-4FC7-A67D-F8E0A8AE7371}" type="slidenum">
              <a:rPr lang="de-DE" smtClean="0">
                <a:solidFill>
                  <a:srgbClr val="FA6E00"/>
                </a:solidFill>
              </a:rPr>
              <a:pPr/>
              <a:t>‹Nr.›</a:t>
            </a:fld>
            <a:endParaRPr lang="de-DE" dirty="0">
              <a:solidFill>
                <a:srgbClr val="FA6E00"/>
              </a:solidFill>
            </a:endParaRPr>
          </a:p>
        </p:txBody>
      </p:sp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698EB69F-A67F-4629-9810-DF1DE755BFB9}"/>
              </a:ext>
            </a:extLst>
          </p:cNvPr>
          <p:cNvSpPr txBox="1">
            <a:spLocks/>
          </p:cNvSpPr>
          <p:nvPr userDrawn="1"/>
        </p:nvSpPr>
        <p:spPr>
          <a:xfrm>
            <a:off x="4514653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602783-0D7A-4746-8E1A-24DF50CA409A}" type="datetimeFigureOut">
              <a:rPr lang="de-DE" smtClean="0"/>
              <a:pPr/>
              <a:t>08.03.2019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661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93FDB6-2A33-43D3-9B8A-E709080B05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rgbClr val="DBE0E1">
              <a:alpha val="50000"/>
            </a:srgbClr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697B58A-B1B8-414F-93C8-251AE7C13DC8}"/>
              </a:ext>
            </a:extLst>
          </p:cNvPr>
          <p:cNvSpPr txBox="1">
            <a:spLocks/>
          </p:cNvSpPr>
          <p:nvPr userDrawn="1"/>
        </p:nvSpPr>
        <p:spPr>
          <a:xfrm>
            <a:off x="305585" y="635634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2000" kern="1200">
                <a:solidFill>
                  <a:srgbClr val="FF6600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BEED5A-8C28-4FC7-A67D-F8E0A8AE737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7C5B8EC6-4323-483E-BEA4-F22B82EFBABC}"/>
              </a:ext>
            </a:extLst>
          </p:cNvPr>
          <p:cNvSpPr txBox="1">
            <a:spLocks/>
          </p:cNvSpPr>
          <p:nvPr userDrawn="1"/>
        </p:nvSpPr>
        <p:spPr>
          <a:xfrm>
            <a:off x="4514653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602783-0D7A-4746-8E1A-24DF50CA409A}" type="datetimeFigureOut">
              <a:rPr lang="de-DE" smtClean="0"/>
              <a:pPr/>
              <a:t>08.03.2019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752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F0C079A5-BB7C-4003-964B-468115FD3FA8}"/>
              </a:ext>
            </a:extLst>
          </p:cNvPr>
          <p:cNvSpPr/>
          <p:nvPr userDrawn="1"/>
        </p:nvSpPr>
        <p:spPr>
          <a:xfrm>
            <a:off x="6172200" y="152204"/>
            <a:ext cx="5181600" cy="6024757"/>
          </a:xfrm>
          <a:prstGeom prst="rect">
            <a:avLst/>
          </a:prstGeom>
          <a:solidFill>
            <a:srgbClr val="DBE0E1">
              <a:alpha val="80000"/>
            </a:srgbClr>
          </a:solidFill>
          <a:ln>
            <a:solidFill>
              <a:srgbClr val="DBE0E1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79DD0E-9861-4725-8EAC-6E8FD81C530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52203"/>
            <a:ext cx="5181600" cy="4351338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TOP</a:t>
            </a:r>
          </a:p>
          <a:p>
            <a:pPr lvl="0"/>
            <a:r>
              <a:rPr lang="de-DE" dirty="0"/>
              <a:t>TOP</a:t>
            </a:r>
          </a:p>
          <a:p>
            <a:pPr lvl="0"/>
            <a:r>
              <a:rPr lang="de-DE" dirty="0"/>
              <a:t>…</a:t>
            </a:r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47BADD88-29B7-410C-9B5C-DAE4437CE5F6}"/>
              </a:ext>
            </a:extLst>
          </p:cNvPr>
          <p:cNvSpPr txBox="1">
            <a:spLocks/>
          </p:cNvSpPr>
          <p:nvPr userDrawn="1"/>
        </p:nvSpPr>
        <p:spPr>
          <a:xfrm>
            <a:off x="305585" y="635634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2000" kern="1200">
                <a:solidFill>
                  <a:srgbClr val="FF6600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BEED5A-8C28-4FC7-A67D-F8E0A8AE737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Datumsplatzhalter 3">
            <a:extLst>
              <a:ext uri="{FF2B5EF4-FFF2-40B4-BE49-F238E27FC236}">
                <a16:creationId xmlns:a16="http://schemas.microsoft.com/office/drawing/2014/main" id="{7FC05BA0-73EF-445F-8D49-233B066A7B83}"/>
              </a:ext>
            </a:extLst>
          </p:cNvPr>
          <p:cNvSpPr txBox="1">
            <a:spLocks/>
          </p:cNvSpPr>
          <p:nvPr userDrawn="1"/>
        </p:nvSpPr>
        <p:spPr>
          <a:xfrm>
            <a:off x="4514653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602783-0D7A-4746-8E1A-24DF50CA409A}" type="datetimeFigureOut">
              <a:rPr lang="de-DE" smtClean="0"/>
              <a:pPr/>
              <a:t>08.03.2019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F58494C-30AE-4F31-8C19-FD40D6F05F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-278586"/>
            <a:ext cx="5679477" cy="2554323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D9943057-26B6-4689-BEFF-90DC4A560940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52202"/>
            <a:ext cx="0" cy="6024757"/>
          </a:xfrm>
          <a:prstGeom prst="line">
            <a:avLst/>
          </a:prstGeom>
          <a:ln w="38100">
            <a:solidFill>
              <a:srgbClr val="FA6E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Grafik 15">
            <a:extLst>
              <a:ext uri="{FF2B5EF4-FFF2-40B4-BE49-F238E27FC236}">
                <a16:creationId xmlns:a16="http://schemas.microsoft.com/office/drawing/2014/main" id="{68497119-B7D1-473B-99B7-3AB0604912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67" y="2087191"/>
            <a:ext cx="5257800" cy="1341809"/>
          </a:xfrm>
          <a:prstGeom prst="rect">
            <a:avLst/>
          </a:prstGeom>
        </p:spPr>
      </p:pic>
      <p:sp>
        <p:nvSpPr>
          <p:cNvPr id="18" name="Titel 1">
            <a:extLst>
              <a:ext uri="{FF2B5EF4-FFF2-40B4-BE49-F238E27FC236}">
                <a16:creationId xmlns:a16="http://schemas.microsoft.com/office/drawing/2014/main" id="{4354E21D-AE42-4A46-95CD-B53E367741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1" y="2064075"/>
            <a:ext cx="4395621" cy="1325563"/>
          </a:xfrm>
        </p:spPr>
        <p:txBody>
          <a:bodyPr/>
          <a:lstStyle>
            <a:lvl1pPr>
              <a:defRPr>
                <a:solidFill>
                  <a:srgbClr val="FA6E00"/>
                </a:solidFill>
                <a:latin typeface="Lato Black" panose="020F0A02020204030203" pitchFamily="34" charset="0"/>
              </a:defRPr>
            </a:lvl1pPr>
          </a:lstStyle>
          <a:p>
            <a:r>
              <a:rPr lang="de-D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5601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5A7E98F-88EB-4E4E-986E-610933DC8400}"/>
              </a:ext>
            </a:extLst>
          </p:cNvPr>
          <p:cNvSpPr txBox="1">
            <a:spLocks/>
          </p:cNvSpPr>
          <p:nvPr userDrawn="1"/>
        </p:nvSpPr>
        <p:spPr>
          <a:xfrm>
            <a:off x="305585" y="635634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2000" kern="1200">
                <a:solidFill>
                  <a:srgbClr val="FF6600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BEED5A-8C28-4FC7-A67D-F8E0A8AE737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5AFBB1A2-1328-4D10-A8B9-69EE43A2CE73}"/>
              </a:ext>
            </a:extLst>
          </p:cNvPr>
          <p:cNvSpPr txBox="1">
            <a:spLocks/>
          </p:cNvSpPr>
          <p:nvPr userDrawn="1"/>
        </p:nvSpPr>
        <p:spPr>
          <a:xfrm>
            <a:off x="4514653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602783-0D7A-4746-8E1A-24DF50CA409A}" type="datetimeFigureOut">
              <a:rPr lang="de-DE" smtClean="0"/>
              <a:pPr/>
              <a:t>08.03.2019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46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EC7BD0CF-677F-47FB-8AFA-0070A31170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960" r="38560" b="47960"/>
          <a:stretch/>
        </p:blipFill>
        <p:spPr>
          <a:xfrm>
            <a:off x="5883841" y="-3391775"/>
            <a:ext cx="6308159" cy="10249775"/>
          </a:xfrm>
          <a:prstGeom prst="rect">
            <a:avLst/>
          </a:prstGeom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D0568C-8847-40E1-86BD-C68C31049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4A2171C-C9BE-478C-8540-78F9DFAC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5925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5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Lato Black" panose="020F0A0202020403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.org/reps/rep-0105.html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ros-perception/openslam_gmapping/pull/14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is.informatik.uni-freiburg.de/teaching/ws18/mapping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is.informatik.uni-freiburg.de/teaching/ws18/mapping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ais.informatik.uni-freiburg.de/teaching/ws18/mapping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E7E54-88F7-495E-8FF5-D491B12046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SLAM </a:t>
            </a:r>
            <a:r>
              <a:rPr lang="de-DE" dirty="0" err="1"/>
              <a:t>for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autonomous</a:t>
            </a:r>
            <a:r>
              <a:rPr lang="de-DE" dirty="0"/>
              <a:t> </a:t>
            </a:r>
            <a:r>
              <a:rPr lang="de-DE" dirty="0" err="1"/>
              <a:t>Race</a:t>
            </a:r>
            <a:r>
              <a:rPr lang="de-DE" dirty="0"/>
              <a:t> Cars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D1871D-5499-48B4-B87C-8639010C03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DE" sz="3600" b="1" dirty="0"/>
              <a:t>An </a:t>
            </a:r>
            <a:r>
              <a:rPr lang="de-DE" sz="3600" b="1" dirty="0" err="1"/>
              <a:t>Overview</a:t>
            </a:r>
            <a:br>
              <a:rPr lang="de-DE" sz="3600" b="1" dirty="0"/>
            </a:br>
            <a:br>
              <a:rPr lang="de-DE" sz="3600" b="1" dirty="0"/>
            </a:br>
            <a:r>
              <a:rPr lang="de-DE" sz="2400" dirty="0"/>
              <a:t>Christoph Winter</a:t>
            </a:r>
            <a:br>
              <a:rPr lang="de-DE" sz="2400" dirty="0"/>
            </a:br>
            <a:r>
              <a:rPr lang="de-DE" sz="2400" dirty="0"/>
              <a:t>Starkstrom Augsburg</a:t>
            </a:r>
            <a:endParaRPr lang="de-DE" sz="3600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4607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Proper TF Setup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>
                <a:hlinkClick r:id="rId2"/>
              </a:rPr>
              <a:t>REP-0105</a:t>
            </a:r>
            <a:endParaRPr lang="de-DE" dirty="0"/>
          </a:p>
          <a:p>
            <a:pPr lvl="1"/>
            <a:r>
              <a:rPr lang="de-DE" dirty="0" err="1"/>
              <a:t>map</a:t>
            </a:r>
            <a:r>
              <a:rPr lang="de-DE" dirty="0"/>
              <a:t>: Fixed Frame, </a:t>
            </a:r>
            <a:r>
              <a:rPr lang="de-DE" b="1" dirty="0" err="1"/>
              <a:t>no</a:t>
            </a:r>
            <a:r>
              <a:rPr lang="de-DE" b="1" dirty="0"/>
              <a:t> </a:t>
            </a:r>
            <a:r>
              <a:rPr lang="de-DE" b="1" dirty="0" err="1"/>
              <a:t>drift</a:t>
            </a:r>
            <a:r>
              <a:rPr lang="de-DE" b="1" dirty="0"/>
              <a:t> </a:t>
            </a:r>
            <a:r>
              <a:rPr lang="de-DE" b="1" dirty="0" err="1"/>
              <a:t>over</a:t>
            </a:r>
            <a:r>
              <a:rPr lang="de-DE" b="1" dirty="0"/>
              <a:t> time</a:t>
            </a:r>
          </a:p>
          <a:p>
            <a:pPr lvl="1"/>
            <a:r>
              <a:rPr lang="de-DE" dirty="0" err="1"/>
              <a:t>odom</a:t>
            </a:r>
            <a:r>
              <a:rPr lang="de-DE" dirty="0"/>
              <a:t>: Fixed Frame, </a:t>
            </a:r>
            <a:r>
              <a:rPr lang="de-DE" b="1" dirty="0" err="1"/>
              <a:t>can</a:t>
            </a:r>
            <a:r>
              <a:rPr lang="de-DE" b="1" dirty="0"/>
              <a:t> </a:t>
            </a:r>
            <a:r>
              <a:rPr lang="de-DE" b="1" dirty="0" err="1"/>
              <a:t>drift</a:t>
            </a:r>
            <a:r>
              <a:rPr lang="de-DE" b="1" dirty="0"/>
              <a:t> </a:t>
            </a:r>
            <a:r>
              <a:rPr lang="de-DE" b="1" dirty="0" err="1"/>
              <a:t>over</a:t>
            </a:r>
            <a:r>
              <a:rPr lang="de-DE" b="1" dirty="0"/>
              <a:t> time</a:t>
            </a:r>
          </a:p>
          <a:p>
            <a:pPr lvl="1"/>
            <a:r>
              <a:rPr lang="de-DE" dirty="0" err="1"/>
              <a:t>base_link</a:t>
            </a:r>
            <a:r>
              <a:rPr lang="de-DE" dirty="0"/>
              <a:t>: </a:t>
            </a:r>
            <a:r>
              <a:rPr lang="de-DE" dirty="0" err="1"/>
              <a:t>attached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car</a:t>
            </a:r>
            <a:endParaRPr lang="de-DE" dirty="0"/>
          </a:p>
          <a:p>
            <a:pPr lvl="1"/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de-DE" dirty="0" err="1">
                <a:cs typeface="Times New Roman" panose="02020603050405020304" pitchFamily="18" charset="0"/>
              </a:rPr>
              <a:t>odom</a:t>
            </a:r>
            <a:r>
              <a:rPr lang="de-DE" dirty="0">
                <a:cs typeface="Times New Roman" panose="02020603050405020304" pitchFamily="18" charset="0"/>
              </a:rPr>
              <a:t>: </a:t>
            </a:r>
            <a:r>
              <a:rPr lang="de-DE" dirty="0" err="1">
                <a:cs typeface="Times New Roman" panose="02020603050405020304" pitchFamily="18" charset="0"/>
              </a:rPr>
              <a:t>published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by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the</a:t>
            </a:r>
            <a:r>
              <a:rPr lang="de-DE" dirty="0">
                <a:cs typeface="Times New Roman" panose="02020603050405020304" pitchFamily="18" charset="0"/>
              </a:rPr>
              <a:t> SLAM </a:t>
            </a:r>
            <a:r>
              <a:rPr lang="de-DE" dirty="0" err="1">
                <a:cs typeface="Times New Roman" panose="02020603050405020304" pitchFamily="18" charset="0"/>
              </a:rPr>
              <a:t>package</a:t>
            </a:r>
            <a:r>
              <a:rPr lang="de-DE" dirty="0">
                <a:cs typeface="Times New Roman" panose="02020603050405020304" pitchFamily="18" charset="0"/>
              </a:rPr>
              <a:t>. Publish </a:t>
            </a:r>
            <a:r>
              <a:rPr lang="de-DE" dirty="0" err="1">
                <a:cs typeface="Times New Roman" panose="02020603050405020304" pitchFamily="18" charset="0"/>
              </a:rPr>
              <a:t>as</a:t>
            </a:r>
            <a:r>
              <a:rPr lang="de-DE" dirty="0">
                <a:cs typeface="Times New Roman" panose="02020603050405020304" pitchFamily="18" charset="0"/>
              </a:rPr>
              <a:t> fast </a:t>
            </a:r>
            <a:r>
              <a:rPr lang="de-DE" dirty="0" err="1">
                <a:cs typeface="Times New Roman" panose="02020603050405020304" pitchFamily="18" charset="0"/>
              </a:rPr>
              <a:t>as</a:t>
            </a:r>
            <a:r>
              <a:rPr lang="de-DE" dirty="0">
                <a:cs typeface="Times New Roman" panose="02020603050405020304" pitchFamily="18" charset="0"/>
              </a:rPr>
              <a:t> possible! (500-1000 Hz)</a:t>
            </a:r>
            <a:endParaRPr lang="de-DE" dirty="0"/>
          </a:p>
          <a:p>
            <a:pPr lvl="1"/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de-DE" dirty="0" err="1">
                <a:cs typeface="Times New Roman" panose="02020603050405020304" pitchFamily="18" charset="0"/>
              </a:rPr>
              <a:t>base_link</a:t>
            </a:r>
            <a:r>
              <a:rPr lang="de-DE" dirty="0">
                <a:cs typeface="Times New Roman" panose="02020603050405020304" pitchFamily="18" charset="0"/>
              </a:rPr>
              <a:t>: </a:t>
            </a:r>
            <a:r>
              <a:rPr lang="de-DE" dirty="0" err="1">
                <a:cs typeface="Times New Roman" panose="02020603050405020304" pitchFamily="18" charset="0"/>
              </a:rPr>
              <a:t>yields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position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of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the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car</a:t>
            </a:r>
            <a:endParaRPr lang="de-DE" dirty="0">
              <a:cs typeface="Times New Roman" panose="02020603050405020304" pitchFamily="18" charset="0"/>
            </a:endParaRPr>
          </a:p>
          <a:p>
            <a:r>
              <a:rPr lang="de-DE" dirty="0">
                <a:cs typeface="Times New Roman" panose="02020603050405020304" pitchFamily="18" charset="0"/>
              </a:rPr>
              <a:t>Transform </a:t>
            </a:r>
            <a:r>
              <a:rPr lang="de-DE" dirty="0" err="1">
                <a:cs typeface="Times New Roman" panose="02020603050405020304" pitchFamily="18" charset="0"/>
              </a:rPr>
              <a:t>detected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cones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immediately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to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the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map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frame</a:t>
            </a:r>
            <a:r>
              <a:rPr lang="de-DE" dirty="0"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TF Setup</a:t>
            </a:r>
          </a:p>
        </p:txBody>
      </p:sp>
    </p:spTree>
    <p:extLst>
      <p:ext uri="{BB962C8B-B14F-4D97-AF65-F5344CB8AC3E}">
        <p14:creationId xmlns:p14="http://schemas.microsoft.com/office/powerpoint/2010/main" val="419807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Easy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integrate</a:t>
            </a:r>
            <a:endParaRPr lang="de-DE" dirty="0"/>
          </a:p>
          <a:p>
            <a:r>
              <a:rPr lang="de-DE" dirty="0">
                <a:cs typeface="Times New Roman" panose="02020603050405020304" pitchFamily="18" charset="0"/>
              </a:rPr>
              <a:t>Works </a:t>
            </a:r>
            <a:r>
              <a:rPr lang="de-DE" dirty="0" err="1">
                <a:cs typeface="Times New Roman" panose="02020603050405020304" pitchFamily="18" charset="0"/>
              </a:rPr>
              <a:t>best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with</a:t>
            </a:r>
            <a:r>
              <a:rPr lang="de-DE" dirty="0">
                <a:cs typeface="Times New Roman" panose="02020603050405020304" pitchFamily="18" charset="0"/>
              </a:rPr>
              <a:t> LiDAR </a:t>
            </a:r>
            <a:r>
              <a:rPr lang="de-DE" dirty="0" err="1">
                <a:cs typeface="Times New Roman" panose="02020603050405020304" pitchFamily="18" charset="0"/>
              </a:rPr>
              <a:t>cone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detections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as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input</a:t>
            </a:r>
            <a:endParaRPr lang="de-DE" dirty="0">
              <a:cs typeface="Times New Roman" panose="02020603050405020304" pitchFamily="18" charset="0"/>
            </a:endParaRPr>
          </a:p>
          <a:p>
            <a:pPr lvl="1"/>
            <a:r>
              <a:rPr lang="de-DE" dirty="0" err="1">
                <a:cs typeface="Times New Roman" panose="02020603050405020304" pitchFamily="18" charset="0"/>
              </a:rPr>
              <a:t>Hint</a:t>
            </a:r>
            <a:r>
              <a:rPr lang="de-DE" dirty="0">
                <a:cs typeface="Times New Roman" panose="02020603050405020304" pitchFamily="18" charset="0"/>
              </a:rPr>
              <a:t>: </a:t>
            </a:r>
            <a:r>
              <a:rPr lang="de-DE" dirty="0" err="1">
                <a:cs typeface="Times New Roman" panose="02020603050405020304" pitchFamily="18" charset="0"/>
              </a:rPr>
              <a:t>Convert</a:t>
            </a:r>
            <a:r>
              <a:rPr lang="de-DE" dirty="0">
                <a:cs typeface="Times New Roman" panose="02020603050405020304" pitchFamily="18" charset="0"/>
              </a:rPr>
              <a:t> (</a:t>
            </a:r>
            <a:r>
              <a:rPr lang="de-DE" dirty="0" err="1">
                <a:cs typeface="Times New Roman" panose="02020603050405020304" pitchFamily="18" charset="0"/>
              </a:rPr>
              <a:t>x,y</a:t>
            </a:r>
            <a:r>
              <a:rPr lang="de-DE" dirty="0">
                <a:cs typeface="Times New Roman" panose="02020603050405020304" pitchFamily="18" charset="0"/>
              </a:rPr>
              <a:t>) </a:t>
            </a:r>
            <a:r>
              <a:rPr lang="de-DE" dirty="0" err="1">
                <a:cs typeface="Times New Roman" panose="02020603050405020304" pitchFamily="18" charset="0"/>
              </a:rPr>
              <a:t>cone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detection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to</a:t>
            </a:r>
            <a:r>
              <a:rPr lang="de-DE" dirty="0">
                <a:cs typeface="Times New Roman" panose="02020603050405020304" pitchFamily="18" charset="0"/>
              </a:rPr>
              <a:t> (</a:t>
            </a:r>
            <a:r>
              <a:rPr lang="de-DE" dirty="0" err="1">
                <a:cs typeface="Times New Roman" panose="02020603050405020304" pitchFamily="18" charset="0"/>
              </a:rPr>
              <a:t>distance,angle</a:t>
            </a:r>
            <a:r>
              <a:rPr lang="de-DE" dirty="0">
                <a:cs typeface="Times New Roman" panose="02020603050405020304" pitchFamily="18" charset="0"/>
              </a:rPr>
              <a:t>) </a:t>
            </a:r>
            <a:r>
              <a:rPr lang="de-DE" dirty="0" err="1">
                <a:cs typeface="Times New Roman" panose="02020603050405020304" pitchFamily="18" charset="0"/>
              </a:rPr>
              <a:t>format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to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create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the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LaserScan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message</a:t>
            </a:r>
            <a:endParaRPr lang="de-DE" dirty="0">
              <a:cs typeface="Times New Roman" panose="02020603050405020304" pitchFamily="18" charset="0"/>
            </a:endParaRPr>
          </a:p>
          <a:p>
            <a:r>
              <a:rPr lang="de-DE" dirty="0">
                <a:cs typeface="Times New Roman" panose="02020603050405020304" pitchFamily="18" charset="0"/>
              </a:rPr>
              <a:t>Supports Multi-threading </a:t>
            </a:r>
            <a:r>
              <a:rPr lang="de-DE" dirty="0" err="1">
                <a:cs typeface="Times New Roman" panose="02020603050405020304" pitchFamily="18" charset="0"/>
              </a:rPr>
              <a:t>with</a:t>
            </a:r>
            <a:r>
              <a:rPr lang="de-DE" dirty="0">
                <a:cs typeface="Times New Roman" panose="02020603050405020304" pitchFamily="18" charset="0"/>
              </a:rPr>
              <a:t> a </a:t>
            </a:r>
            <a:r>
              <a:rPr lang="de-DE" dirty="0" err="1">
                <a:cs typeface="Times New Roman" panose="02020603050405020304" pitchFamily="18" charset="0"/>
              </a:rPr>
              <a:t>patch</a:t>
            </a:r>
            <a:endParaRPr lang="de-DE" dirty="0">
              <a:cs typeface="Times New Roman" panose="02020603050405020304" pitchFamily="18" charset="0"/>
            </a:endParaRPr>
          </a:p>
          <a:p>
            <a:pPr lvl="1"/>
            <a:r>
              <a:rPr lang="de-DE" dirty="0">
                <a:cs typeface="Times New Roman" panose="02020603050405020304" pitchFamily="18" charset="0"/>
                <a:hlinkClick r:id="rId2"/>
              </a:rPr>
              <a:t>https://github.com/ros-perception/openslam_gmapping/pull/14</a:t>
            </a:r>
            <a:endParaRPr lang="de-DE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de-DE" dirty="0">
              <a:cs typeface="Times New Roman" panose="02020603050405020304" pitchFamily="18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GMapping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290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MRPT-1.5 </a:t>
            </a:r>
            <a:r>
              <a:rPr lang="de-DE" dirty="0" err="1"/>
              <a:t>branch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ROS Indigo</a:t>
            </a:r>
          </a:p>
          <a:p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integrate</a:t>
            </a:r>
            <a:endParaRPr lang="de-DE" dirty="0"/>
          </a:p>
          <a:p>
            <a:r>
              <a:rPr lang="de-DE" dirty="0" err="1"/>
              <a:t>Provides</a:t>
            </a:r>
            <a:r>
              <a:rPr lang="de-DE" dirty="0"/>
              <a:t> a </a:t>
            </a:r>
            <a:r>
              <a:rPr lang="de-DE" dirty="0" err="1"/>
              <a:t>metric</a:t>
            </a:r>
            <a:r>
              <a:rPr lang="de-DE" dirty="0"/>
              <a:t> ton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de-DE" dirty="0"/>
          </a:p>
          <a:p>
            <a:r>
              <a:rPr lang="de-DE" dirty="0" err="1"/>
              <a:t>Awesome</a:t>
            </a:r>
            <a:r>
              <a:rPr lang="de-DE" dirty="0"/>
              <a:t> </a:t>
            </a:r>
            <a:r>
              <a:rPr lang="de-DE" dirty="0" err="1"/>
              <a:t>visualizations</a:t>
            </a:r>
            <a:endParaRPr lang="de-DE" dirty="0"/>
          </a:p>
          <a:p>
            <a:endParaRPr lang="de-DE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de-DE" dirty="0">
              <a:cs typeface="Times New Roman" panose="02020603050405020304" pitchFamily="18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MRPT </a:t>
            </a:r>
          </a:p>
        </p:txBody>
      </p:sp>
    </p:spTree>
    <p:extLst>
      <p:ext uri="{BB962C8B-B14F-4D97-AF65-F5344CB8AC3E}">
        <p14:creationId xmlns:p14="http://schemas.microsoft.com/office/powerpoint/2010/main" val="3357358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Hector SLAM: Outputs </a:t>
            </a:r>
            <a:r>
              <a:rPr lang="de-DE" dirty="0" err="1"/>
              <a:t>unfiltered</a:t>
            </a:r>
            <a:r>
              <a:rPr lang="de-DE" dirty="0"/>
              <a:t> </a:t>
            </a:r>
            <a:r>
              <a:rPr lang="de-DE" dirty="0" err="1"/>
              <a:t>PoseWithCovariance</a:t>
            </a:r>
            <a:r>
              <a:rPr lang="de-DE" dirty="0"/>
              <a:t>, </a:t>
            </a:r>
            <a:r>
              <a:rPr lang="de-DE" dirty="0" err="1"/>
              <a:t>requires</a:t>
            </a:r>
            <a:r>
              <a:rPr lang="de-DE" dirty="0"/>
              <a:t> additional EKF</a:t>
            </a:r>
          </a:p>
          <a:p>
            <a:r>
              <a:rPr lang="de-DE" dirty="0" err="1"/>
              <a:t>Camera</a:t>
            </a:r>
            <a:r>
              <a:rPr lang="de-DE" dirty="0"/>
              <a:t> </a:t>
            </a:r>
            <a:r>
              <a:rPr lang="de-DE" dirty="0" err="1"/>
              <a:t>techniques</a:t>
            </a:r>
            <a:r>
              <a:rPr lang="de-DE" dirty="0"/>
              <a:t> (ORB, LSD, …): </a:t>
            </a:r>
            <a:r>
              <a:rPr lang="de-DE" dirty="0" err="1"/>
              <a:t>Did</a:t>
            </a:r>
            <a:r>
              <a:rPr lang="de-DE" dirty="0"/>
              <a:t> not </a:t>
            </a:r>
            <a:r>
              <a:rPr lang="de-DE" dirty="0" err="1"/>
              <a:t>try</a:t>
            </a:r>
            <a:r>
              <a:rPr lang="de-DE" dirty="0"/>
              <a:t>,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love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insights</a:t>
            </a:r>
            <a:endParaRPr lang="de-DE" dirty="0"/>
          </a:p>
          <a:p>
            <a:r>
              <a:rPr lang="de-DE" dirty="0"/>
              <a:t>Graph-</a:t>
            </a:r>
            <a:r>
              <a:rPr lang="de-DE" dirty="0" err="1"/>
              <a:t>based</a:t>
            </a:r>
            <a:r>
              <a:rPr lang="de-DE" dirty="0"/>
              <a:t> SLAM:</a:t>
            </a:r>
          </a:p>
          <a:p>
            <a:pPr lvl="1"/>
            <a:r>
              <a:rPr lang="de-DE" dirty="0" err="1"/>
              <a:t>Better</a:t>
            </a:r>
            <a:r>
              <a:rPr lang="de-DE" dirty="0"/>
              <a:t> </a:t>
            </a:r>
            <a:r>
              <a:rPr lang="de-DE" dirty="0" err="1"/>
              <a:t>suited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offline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generation</a:t>
            </a:r>
            <a:endParaRPr lang="de-DE" dirty="0"/>
          </a:p>
          <a:p>
            <a:pPr lvl="1"/>
            <a:r>
              <a:rPr lang="de-DE" dirty="0"/>
              <a:t>Custom </a:t>
            </a:r>
            <a:r>
              <a:rPr lang="de-DE" dirty="0" err="1"/>
              <a:t>pose</a:t>
            </a:r>
            <a:r>
              <a:rPr lang="de-DE" dirty="0"/>
              <a:t>-graph </a:t>
            </a:r>
            <a:r>
              <a:rPr lang="de-DE" dirty="0" err="1"/>
              <a:t>generation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improve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FSD</a:t>
            </a:r>
          </a:p>
          <a:p>
            <a:endParaRPr lang="de-DE" dirty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de-DE" dirty="0">
              <a:cs typeface="Times New Roman" panose="02020603050405020304" pitchFamily="18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Others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4343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A7404-90A0-4498-9DFF-628F7587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Discussion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298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A7404-90A0-4498-9DFF-628F7587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See </a:t>
            </a:r>
            <a:r>
              <a:rPr lang="de-DE" dirty="0" err="1"/>
              <a:t>you</a:t>
            </a:r>
            <a:r>
              <a:rPr lang="de-DE" dirty="0"/>
              <a:t> at FSG*</a:t>
            </a:r>
            <a:br>
              <a:rPr lang="de-DE" dirty="0"/>
            </a:br>
            <a:r>
              <a:rPr lang="de-DE" sz="1200" dirty="0"/>
              <a:t>*</a:t>
            </a:r>
            <a:r>
              <a:rPr lang="de-DE" sz="1200" dirty="0" err="1"/>
              <a:t>hopefully</a:t>
            </a:r>
            <a:endParaRPr lang="de-DE" sz="12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C1D47C1-8E49-429C-B798-7B148832F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645" y="3434366"/>
            <a:ext cx="214153" cy="20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7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B694BB-C4C0-4D73-997F-3BFBB6048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203"/>
            <a:ext cx="5181600" cy="5930098"/>
          </a:xfrm>
        </p:spPr>
        <p:txBody>
          <a:bodyPr/>
          <a:lstStyle/>
          <a:p>
            <a:r>
              <a:rPr lang="de-DE" dirty="0"/>
              <a:t>SLAM?</a:t>
            </a:r>
          </a:p>
          <a:p>
            <a:r>
              <a:rPr lang="de-DE" dirty="0" err="1"/>
              <a:t>Theoretical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  <a:p>
            <a:r>
              <a:rPr lang="de-DE" dirty="0" err="1"/>
              <a:t>Implementations</a:t>
            </a:r>
            <a:r>
              <a:rPr lang="de-DE" dirty="0"/>
              <a:t> (ROS)</a:t>
            </a:r>
          </a:p>
          <a:p>
            <a:r>
              <a:rPr lang="de-DE" dirty="0"/>
              <a:t>Questions / </a:t>
            </a:r>
            <a:r>
              <a:rPr lang="de-DE" dirty="0" err="1"/>
              <a:t>Discussion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9B8D649-38F8-472D-8F8A-1D5F04914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6166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8A56FAB-F660-498B-95D4-691EDCFF9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err="1"/>
              <a:t>S</a:t>
            </a:r>
            <a:r>
              <a:rPr lang="de-DE" dirty="0" err="1"/>
              <a:t>imultaneous</a:t>
            </a:r>
            <a:r>
              <a:rPr lang="de-DE" dirty="0"/>
              <a:t> </a:t>
            </a:r>
            <a:r>
              <a:rPr lang="de-DE" b="1" dirty="0" err="1"/>
              <a:t>L</a:t>
            </a:r>
            <a:r>
              <a:rPr lang="de-DE" dirty="0" err="1"/>
              <a:t>ocalization</a:t>
            </a:r>
            <a:r>
              <a:rPr lang="de-DE" dirty="0"/>
              <a:t> </a:t>
            </a:r>
            <a:r>
              <a:rPr lang="de-DE" b="1" dirty="0"/>
              <a:t>a</a:t>
            </a:r>
            <a:r>
              <a:rPr lang="de-DE" dirty="0"/>
              <a:t>nd </a:t>
            </a:r>
            <a:r>
              <a:rPr lang="de-DE" b="1" dirty="0"/>
              <a:t>M</a:t>
            </a:r>
            <a:r>
              <a:rPr lang="de-DE" dirty="0"/>
              <a:t>apping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Create a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environment</a:t>
            </a:r>
            <a:endParaRPr lang="de-DE" dirty="0"/>
          </a:p>
          <a:p>
            <a:pPr lvl="2"/>
            <a:r>
              <a:rPr lang="de-DE" dirty="0" err="1"/>
              <a:t>Volumetric</a:t>
            </a:r>
            <a:r>
              <a:rPr lang="de-DE" dirty="0"/>
              <a:t> (Laserscanner, LiDAR)</a:t>
            </a:r>
          </a:p>
          <a:p>
            <a:pPr lvl="2"/>
            <a:r>
              <a:rPr lang="de-DE" dirty="0"/>
              <a:t>Feature-</a:t>
            </a:r>
            <a:r>
              <a:rPr lang="de-DE" dirty="0" err="1"/>
              <a:t>based</a:t>
            </a:r>
            <a:endParaRPr lang="de-DE" dirty="0"/>
          </a:p>
          <a:p>
            <a:pPr marL="914400" lvl="1" indent="-457200">
              <a:buFont typeface="+mj-lt"/>
              <a:buAutoNum type="arabicPeriod"/>
            </a:pPr>
            <a:r>
              <a:rPr lang="de-DE" dirty="0" err="1"/>
              <a:t>Locate</a:t>
            </a:r>
            <a:r>
              <a:rPr lang="de-DE" dirty="0"/>
              <a:t> </a:t>
            </a:r>
            <a:r>
              <a:rPr lang="de-DE" dirty="0" err="1"/>
              <a:t>yourself</a:t>
            </a:r>
            <a:r>
              <a:rPr lang="de-DE" dirty="0"/>
              <a:t> relative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map</a:t>
            </a:r>
            <a:endParaRPr lang="de-DE" dirty="0"/>
          </a:p>
          <a:p>
            <a:pPr lvl="2"/>
            <a:r>
              <a:rPr lang="de-DE" dirty="0"/>
              <a:t>Fancy </a:t>
            </a:r>
            <a:r>
              <a:rPr lang="de-DE" dirty="0" err="1"/>
              <a:t>algorithms</a:t>
            </a:r>
            <a:endParaRPr lang="de-DE" dirty="0"/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???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Profit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SLAM?</a:t>
            </a:r>
          </a:p>
        </p:txBody>
      </p:sp>
    </p:spTree>
    <p:extLst>
      <p:ext uri="{BB962C8B-B14F-4D97-AF65-F5344CB8AC3E}">
        <p14:creationId xmlns:p14="http://schemas.microsoft.com/office/powerpoint/2010/main" val="229990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Theoretical</a:t>
            </a:r>
            <a:r>
              <a:rPr lang="de-DE" dirty="0"/>
              <a:t> </a:t>
            </a:r>
            <a:r>
              <a:rPr lang="de-DE" dirty="0" err="1"/>
              <a:t>Overview</a:t>
            </a:r>
            <a:endParaRPr lang="de-DE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5CE10BBD-2EEC-4A79-8CFD-1FD7EA73F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lvl="1" indent="0" algn="ctr">
              <a:buNone/>
            </a:pPr>
            <a:r>
              <a:rPr lang="de-DE" sz="3600" dirty="0"/>
              <a:t>Extended Kalman Filter SLAM</a:t>
            </a:r>
          </a:p>
          <a:p>
            <a:pPr marL="457200" lvl="1" indent="0" algn="ctr">
              <a:buNone/>
            </a:pPr>
            <a:endParaRPr lang="de-DE" sz="3600" dirty="0"/>
          </a:p>
          <a:p>
            <a:pPr marL="457200" lvl="1" indent="0" algn="ctr">
              <a:buNone/>
            </a:pPr>
            <a:r>
              <a:rPr lang="de-DE" sz="3600" dirty="0" err="1"/>
              <a:t>Particle</a:t>
            </a:r>
            <a:r>
              <a:rPr lang="de-DE" sz="3600" dirty="0"/>
              <a:t> Filter SLAM</a:t>
            </a:r>
          </a:p>
          <a:p>
            <a:pPr marL="457200" lvl="1" indent="0" algn="ctr">
              <a:buNone/>
            </a:pPr>
            <a:endParaRPr lang="de-DE" sz="3600" dirty="0"/>
          </a:p>
          <a:p>
            <a:pPr marL="457200" lvl="1" indent="0" algn="ctr">
              <a:buNone/>
            </a:pPr>
            <a:r>
              <a:rPr lang="de-DE" sz="3600" dirty="0"/>
              <a:t>Graph-</a:t>
            </a:r>
            <a:r>
              <a:rPr lang="de-DE" sz="3600" dirty="0" err="1"/>
              <a:t>based</a:t>
            </a:r>
            <a:r>
              <a:rPr lang="de-DE" sz="3600" dirty="0"/>
              <a:t> SLAM</a:t>
            </a:r>
          </a:p>
        </p:txBody>
      </p:sp>
    </p:spTree>
    <p:extLst>
      <p:ext uri="{BB962C8B-B14F-4D97-AF65-F5344CB8AC3E}">
        <p14:creationId xmlns:p14="http://schemas.microsoft.com/office/powerpoint/2010/main" val="2906040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cs typeface="Times New Roman" panose="02020603050405020304" pitchFamily="18" charset="0"/>
              </a:rPr>
              <a:t>Scan </a:t>
            </a:r>
            <a:r>
              <a:rPr lang="de-DE" dirty="0" err="1">
                <a:cs typeface="Times New Roman" panose="02020603050405020304" pitchFamily="18" charset="0"/>
              </a:rPr>
              <a:t>matching</a:t>
            </a:r>
            <a:r>
              <a:rPr lang="de-DE" dirty="0">
                <a:cs typeface="Times New Roman" panose="02020603050405020304" pitchFamily="18" charset="0"/>
              </a:rPr>
              <a:t>: </a:t>
            </a:r>
            <a:r>
              <a:rPr lang="de-DE" dirty="0" err="1">
                <a:cs typeface="Times New Roman" panose="02020603050405020304" pitchFamily="18" charset="0"/>
              </a:rPr>
              <a:t>Matching</a:t>
            </a:r>
            <a:r>
              <a:rPr lang="de-DE" dirty="0">
                <a:cs typeface="Times New Roman" panose="02020603050405020304" pitchFamily="18" charset="0"/>
              </a:rPr>
              <a:t> a Laser Scan </a:t>
            </a:r>
            <a:r>
              <a:rPr lang="de-DE" dirty="0" err="1">
                <a:cs typeface="Times New Roman" panose="02020603050405020304" pitchFamily="18" charset="0"/>
              </a:rPr>
              <a:t>onto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the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map</a:t>
            </a:r>
            <a:r>
              <a:rPr lang="de-DE" dirty="0">
                <a:cs typeface="Times New Roman" panose="02020603050405020304" pitchFamily="18" charset="0"/>
              </a:rPr>
              <a:t> → Transform</a:t>
            </a:r>
          </a:p>
          <a:p>
            <a:r>
              <a:rPr lang="de-DE" dirty="0">
                <a:cs typeface="Times New Roman" panose="02020603050405020304" pitchFamily="18" charset="0"/>
              </a:rPr>
              <a:t>ICP: Iterative </a:t>
            </a:r>
            <a:r>
              <a:rPr lang="de-DE" dirty="0" err="1">
                <a:cs typeface="Times New Roman" panose="02020603050405020304" pitchFamily="18" charset="0"/>
              </a:rPr>
              <a:t>Closest</a:t>
            </a:r>
            <a:r>
              <a:rPr lang="de-DE" dirty="0">
                <a:cs typeface="Times New Roman" panose="02020603050405020304" pitchFamily="18" charset="0"/>
              </a:rPr>
              <a:t> Points, a </a:t>
            </a:r>
            <a:r>
              <a:rPr lang="de-DE" dirty="0" err="1">
                <a:cs typeface="Times New Roman" panose="02020603050405020304" pitchFamily="18" charset="0"/>
              </a:rPr>
              <a:t>method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for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scan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matching</a:t>
            </a:r>
            <a:endParaRPr lang="de-DE" dirty="0">
              <a:cs typeface="Times New Roman" panose="02020603050405020304" pitchFamily="18" charset="0"/>
            </a:endParaRPr>
          </a:p>
          <a:p>
            <a:r>
              <a:rPr lang="de-DE" dirty="0">
                <a:cs typeface="Times New Roman" panose="02020603050405020304" pitchFamily="18" charset="0"/>
              </a:rPr>
              <a:t>Loop-</a:t>
            </a:r>
            <a:r>
              <a:rPr lang="de-DE" dirty="0" err="1">
                <a:cs typeface="Times New Roman" panose="02020603050405020304" pitchFamily="18" charset="0"/>
              </a:rPr>
              <a:t>closing</a:t>
            </a:r>
            <a:r>
              <a:rPr lang="de-DE" dirty="0"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de-DE" dirty="0" err="1">
                <a:cs typeface="Times New Roman" panose="02020603050405020304" pitchFamily="18" charset="0"/>
              </a:rPr>
              <a:t>Perceiving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already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visited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places</a:t>
            </a:r>
            <a:r>
              <a:rPr lang="de-DE" dirty="0">
                <a:cs typeface="Times New Roman" panose="02020603050405020304" pitchFamily="18" charset="0"/>
              </a:rPr>
              <a:t> (e.g. a </a:t>
            </a:r>
            <a:r>
              <a:rPr lang="de-DE" dirty="0" err="1">
                <a:cs typeface="Times New Roman" panose="02020603050405020304" pitchFamily="18" charset="0"/>
              </a:rPr>
              <a:t>previous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part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of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the</a:t>
            </a:r>
            <a:r>
              <a:rPr lang="de-DE" dirty="0">
                <a:cs typeface="Times New Roman" panose="02020603050405020304" pitchFamily="18" charset="0"/>
              </a:rPr>
              <a:t> track)</a:t>
            </a:r>
          </a:p>
          <a:p>
            <a:pPr lvl="1"/>
            <a:r>
              <a:rPr lang="de-DE" dirty="0" err="1">
                <a:cs typeface="Times New Roman" panose="02020603050405020304" pitchFamily="18" charset="0"/>
              </a:rPr>
              <a:t>Detection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of</a:t>
            </a:r>
            <a:r>
              <a:rPr lang="de-DE" dirty="0">
                <a:cs typeface="Times New Roman" panose="02020603050405020304" pitchFamily="18" charset="0"/>
              </a:rPr>
              <a:t> a loop-</a:t>
            </a:r>
            <a:r>
              <a:rPr lang="de-DE" dirty="0" err="1">
                <a:cs typeface="Times New Roman" panose="02020603050405020304" pitchFamily="18" charset="0"/>
              </a:rPr>
              <a:t>closing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improves</a:t>
            </a:r>
            <a:r>
              <a:rPr lang="de-DE" dirty="0">
                <a:cs typeface="Times New Roman" panose="02020603050405020304" pitchFamily="18" charset="0"/>
              </a:rPr>
              <a:t> SLAM </a:t>
            </a:r>
            <a:r>
              <a:rPr lang="de-DE" dirty="0" err="1">
                <a:cs typeface="Times New Roman" panose="02020603050405020304" pitchFamily="18" charset="0"/>
              </a:rPr>
              <a:t>drastically</a:t>
            </a:r>
            <a:endParaRPr lang="de-DE" dirty="0">
              <a:cs typeface="Times New Roman" panose="02020603050405020304" pitchFamily="18" charset="0"/>
            </a:endParaRPr>
          </a:p>
          <a:p>
            <a:r>
              <a:rPr lang="de-DE" dirty="0">
                <a:cs typeface="Times New Roman" panose="02020603050405020304" pitchFamily="18" charset="0"/>
              </a:rPr>
              <a:t>Data-</a:t>
            </a:r>
            <a:r>
              <a:rPr lang="de-DE" dirty="0" err="1">
                <a:cs typeface="Times New Roman" panose="02020603050405020304" pitchFamily="18" charset="0"/>
              </a:rPr>
              <a:t>association</a:t>
            </a:r>
            <a:r>
              <a:rPr lang="de-DE" dirty="0"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de-DE" dirty="0" err="1">
                <a:cs typeface="Times New Roman" panose="02020603050405020304" pitchFamily="18" charset="0"/>
              </a:rPr>
              <a:t>Which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sensed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cone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corresponds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to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which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mapped</a:t>
            </a:r>
            <a:r>
              <a:rPr lang="de-DE" dirty="0">
                <a:cs typeface="Times New Roman" panose="02020603050405020304" pitchFamily="18" charset="0"/>
              </a:rPr>
              <a:t> </a:t>
            </a:r>
            <a:r>
              <a:rPr lang="de-DE" dirty="0" err="1">
                <a:cs typeface="Times New Roman" panose="02020603050405020304" pitchFamily="18" charset="0"/>
              </a:rPr>
              <a:t>cone</a:t>
            </a:r>
            <a:r>
              <a:rPr lang="de-DE" dirty="0">
                <a:cs typeface="Times New Roman" panose="02020603050405020304" pitchFamily="18" charset="0"/>
              </a:rPr>
              <a:t>?</a:t>
            </a:r>
          </a:p>
          <a:p>
            <a:pPr lvl="1"/>
            <a:endParaRPr lang="de-DE" dirty="0">
              <a:cs typeface="Times New Roman" panose="02020603050405020304" pitchFamily="18" charset="0"/>
            </a:endParaRPr>
          </a:p>
          <a:p>
            <a:endParaRPr lang="de-DE" dirty="0">
              <a:cs typeface="Times New Roman" panose="02020603050405020304" pitchFamily="18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Terms</a:t>
            </a:r>
          </a:p>
        </p:txBody>
      </p:sp>
    </p:spTree>
    <p:extLst>
      <p:ext uri="{BB962C8B-B14F-4D97-AF65-F5344CB8AC3E}">
        <p14:creationId xmlns:p14="http://schemas.microsoft.com/office/powerpoint/2010/main" val="264834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Cyrill </a:t>
            </a:r>
            <a:r>
              <a:rPr lang="de-DE" dirty="0" err="1"/>
              <a:t>Stachniss</a:t>
            </a:r>
            <a:endParaRPr lang="de-DE" dirty="0"/>
          </a:p>
          <a:p>
            <a:pPr marL="0" indent="0" algn="ctr">
              <a:buNone/>
            </a:pPr>
            <a:r>
              <a:rPr lang="de-DE" sz="1800" dirty="0">
                <a:hlinkClick r:id="rId2"/>
              </a:rPr>
              <a:t>http://ais.informatik.uni-freiburg.de/teaching/ws18/mapping/</a:t>
            </a:r>
            <a:endParaRPr lang="de-DE" sz="180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Extended Kalman Filter SLAM</a:t>
            </a:r>
          </a:p>
        </p:txBody>
      </p:sp>
    </p:spTree>
    <p:extLst>
      <p:ext uri="{BB962C8B-B14F-4D97-AF65-F5344CB8AC3E}">
        <p14:creationId xmlns:p14="http://schemas.microsoft.com/office/powerpoint/2010/main" val="24441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Cyrill </a:t>
            </a:r>
            <a:r>
              <a:rPr lang="de-DE" dirty="0" err="1"/>
              <a:t>Stachniss</a:t>
            </a:r>
            <a:endParaRPr lang="de-DE" dirty="0"/>
          </a:p>
          <a:p>
            <a:pPr marL="0" indent="0" algn="ctr">
              <a:buNone/>
            </a:pPr>
            <a:r>
              <a:rPr lang="de-DE" sz="1800" dirty="0">
                <a:hlinkClick r:id="rId2"/>
              </a:rPr>
              <a:t>http://ais.informatik.uni-freiburg.de/teaching/ws18/mapping/</a:t>
            </a:r>
            <a:endParaRPr lang="de-DE" sz="180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Particle</a:t>
            </a:r>
            <a:r>
              <a:rPr lang="de-DE" dirty="0"/>
              <a:t> Filter SLAM</a:t>
            </a:r>
          </a:p>
        </p:txBody>
      </p:sp>
    </p:spTree>
    <p:extLst>
      <p:ext uri="{BB962C8B-B14F-4D97-AF65-F5344CB8AC3E}">
        <p14:creationId xmlns:p14="http://schemas.microsoft.com/office/powerpoint/2010/main" val="4216071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Cyrill </a:t>
            </a:r>
            <a:r>
              <a:rPr lang="de-DE" dirty="0" err="1"/>
              <a:t>Stachniss</a:t>
            </a:r>
            <a:endParaRPr lang="de-DE" dirty="0"/>
          </a:p>
          <a:p>
            <a:pPr marL="0" indent="0" algn="ctr">
              <a:buNone/>
            </a:pPr>
            <a:r>
              <a:rPr lang="de-DE" sz="1800" dirty="0">
                <a:hlinkClick r:id="rId2"/>
              </a:rPr>
              <a:t>http://ais.informatik.uni-freiburg.de/teaching/ws18/mapping/</a:t>
            </a:r>
            <a:endParaRPr lang="de-DE" sz="180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Graph-</a:t>
            </a:r>
            <a:r>
              <a:rPr lang="de-DE" dirty="0" err="1"/>
              <a:t>based</a:t>
            </a:r>
            <a:r>
              <a:rPr lang="de-DE" dirty="0"/>
              <a:t> SLAM</a:t>
            </a:r>
          </a:p>
        </p:txBody>
      </p:sp>
    </p:spTree>
    <p:extLst>
      <p:ext uri="{BB962C8B-B14F-4D97-AF65-F5344CB8AC3E}">
        <p14:creationId xmlns:p14="http://schemas.microsoft.com/office/powerpoint/2010/main" val="48837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DAB905B5-7608-4B59-A6DF-9854AD48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GMappping</a:t>
            </a:r>
            <a:r>
              <a:rPr lang="de-DE" dirty="0"/>
              <a:t> (Grid </a:t>
            </a:r>
            <a:r>
              <a:rPr lang="de-DE" dirty="0" err="1"/>
              <a:t>Map</a:t>
            </a:r>
            <a:r>
              <a:rPr lang="de-DE" dirty="0"/>
              <a:t>, </a:t>
            </a:r>
            <a:r>
              <a:rPr lang="de-DE" dirty="0" err="1"/>
              <a:t>Particle</a:t>
            </a:r>
            <a:r>
              <a:rPr lang="de-DE" dirty="0"/>
              <a:t> Filter SLAM)</a:t>
            </a:r>
          </a:p>
          <a:p>
            <a:r>
              <a:rPr lang="de-DE" dirty="0"/>
              <a:t>Mobile Robot </a:t>
            </a:r>
            <a:r>
              <a:rPr lang="de-DE" dirty="0" err="1"/>
              <a:t>Programming</a:t>
            </a:r>
            <a:r>
              <a:rPr lang="de-DE" dirty="0"/>
              <a:t> Toolkit (MRPT)</a:t>
            </a:r>
          </a:p>
          <a:p>
            <a:pPr lvl="1"/>
            <a:r>
              <a:rPr lang="de-DE" dirty="0" err="1"/>
              <a:t>Particle</a:t>
            </a:r>
            <a:r>
              <a:rPr lang="de-DE" dirty="0"/>
              <a:t> Filter SLAM (Grid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Point </a:t>
            </a:r>
            <a:r>
              <a:rPr lang="de-DE" dirty="0" err="1"/>
              <a:t>Map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EKF SLAM</a:t>
            </a:r>
          </a:p>
          <a:p>
            <a:pPr lvl="1"/>
            <a:r>
              <a:rPr lang="de-DE" dirty="0"/>
              <a:t>(Graph SLAM)</a:t>
            </a:r>
          </a:p>
          <a:p>
            <a:r>
              <a:rPr lang="de-DE" dirty="0"/>
              <a:t>Many </a:t>
            </a:r>
            <a:r>
              <a:rPr lang="de-DE" dirty="0" err="1"/>
              <a:t>others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Karto</a:t>
            </a:r>
            <a:r>
              <a:rPr lang="de-DE" dirty="0"/>
              <a:t> SLAM (Graph-</a:t>
            </a:r>
            <a:r>
              <a:rPr lang="de-DE" dirty="0" err="1"/>
              <a:t>based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ORB-SLAM </a:t>
            </a:r>
            <a:r>
              <a:rPr lang="de-DE" dirty="0" err="1"/>
              <a:t>or</a:t>
            </a:r>
            <a:r>
              <a:rPr lang="de-DE" dirty="0"/>
              <a:t> LSD-SLAM (</a:t>
            </a:r>
            <a:r>
              <a:rPr lang="de-DE" dirty="0" err="1"/>
              <a:t>uses</a:t>
            </a:r>
            <a:r>
              <a:rPr lang="de-DE" dirty="0"/>
              <a:t> </a:t>
            </a:r>
            <a:r>
              <a:rPr lang="de-DE" dirty="0" err="1"/>
              <a:t>Camera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input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Hector SLAM</a:t>
            </a:r>
          </a:p>
          <a:p>
            <a:pPr lvl="1"/>
            <a:r>
              <a:rPr lang="de-DE" dirty="0"/>
              <a:t>…</a:t>
            </a:r>
          </a:p>
          <a:p>
            <a:pPr lvl="1"/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EA48C-3051-4626-AEAA-08517BB0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Implementations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024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Breitbild</PresentationFormat>
  <Paragraphs>80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Arial</vt:lpstr>
      <vt:lpstr>Calibri</vt:lpstr>
      <vt:lpstr>Lato</vt:lpstr>
      <vt:lpstr>Lato Black</vt:lpstr>
      <vt:lpstr>Lato Light</vt:lpstr>
      <vt:lpstr>Times New Roman</vt:lpstr>
      <vt:lpstr>Office</vt:lpstr>
      <vt:lpstr>SLAM for  autonomous Race Cars</vt:lpstr>
      <vt:lpstr>Outline</vt:lpstr>
      <vt:lpstr>SLAM?</vt:lpstr>
      <vt:lpstr>Theoretical Overview</vt:lpstr>
      <vt:lpstr>Terms</vt:lpstr>
      <vt:lpstr>Extended Kalman Filter SLAM</vt:lpstr>
      <vt:lpstr>Particle Filter SLAM</vt:lpstr>
      <vt:lpstr>Graph-based SLAM</vt:lpstr>
      <vt:lpstr>Implementations</vt:lpstr>
      <vt:lpstr>TF Setup</vt:lpstr>
      <vt:lpstr>GMapping</vt:lpstr>
      <vt:lpstr>MRPT </vt:lpstr>
      <vt:lpstr>Others </vt:lpstr>
      <vt:lpstr>Discussion</vt:lpstr>
      <vt:lpstr>See you at FSG* *hopefully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alhaag</dc:creator>
  <cp:lastModifiedBy>c w</cp:lastModifiedBy>
  <cp:revision>74</cp:revision>
  <dcterms:created xsi:type="dcterms:W3CDTF">2018-10-14T13:00:04Z</dcterms:created>
  <dcterms:modified xsi:type="dcterms:W3CDTF">2019-03-08T15:35:56Z</dcterms:modified>
</cp:coreProperties>
</file>